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2"/>
  </p:notesMasterIdLst>
  <p:handoutMasterIdLst>
    <p:handoutMasterId r:id="rId23"/>
  </p:handoutMasterIdLst>
  <p:sldIdLst>
    <p:sldId id="256" r:id="rId5"/>
    <p:sldId id="262" r:id="rId6"/>
    <p:sldId id="260" r:id="rId7"/>
    <p:sldId id="281" r:id="rId8"/>
    <p:sldId id="261" r:id="rId9"/>
    <p:sldId id="280" r:id="rId10"/>
    <p:sldId id="272" r:id="rId11"/>
    <p:sldId id="273" r:id="rId12"/>
    <p:sldId id="274" r:id="rId13"/>
    <p:sldId id="275" r:id="rId14"/>
    <p:sldId id="276" r:id="rId15"/>
    <p:sldId id="284" r:id="rId16"/>
    <p:sldId id="278" r:id="rId17"/>
    <p:sldId id="277" r:id="rId18"/>
    <p:sldId id="282" r:id="rId19"/>
    <p:sldId id="283"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0704" autoAdjust="0"/>
  </p:normalViewPr>
  <p:slideViewPr>
    <p:cSldViewPr snapToGrid="0">
      <p:cViewPr varScale="1">
        <p:scale>
          <a:sx n="107" d="100"/>
          <a:sy n="107" d="100"/>
        </p:scale>
        <p:origin x="672"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9/19/2023</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9/19/2023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16040" y="4434840"/>
            <a:ext cx="5524948" cy="1122202"/>
          </a:xfrm>
        </p:spPr>
        <p:txBody>
          <a:bodyPr/>
          <a:lstStyle/>
          <a:p>
            <a:r>
              <a:rPr lang="en-US" cap="none" dirty="0"/>
              <a:t>One ‘Formula’ for Writing Conference Abstracts</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6416041" y="5586890"/>
            <a:ext cx="4941770" cy="396660"/>
          </a:xfrm>
        </p:spPr>
        <p:txBody>
          <a:bodyPr>
            <a:normAutofit/>
          </a:bodyPr>
          <a:lstStyle/>
          <a:p>
            <a:r>
              <a:rPr lang="en-US" dirty="0"/>
              <a:t>COPPR Student Network; September 2023 Meeting</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5F11-B7B9-4B80-8C6A-A8A7A7190B77}"/>
              </a:ext>
            </a:extLst>
          </p:cNvPr>
          <p:cNvSpPr>
            <a:spLocks noGrp="1"/>
          </p:cNvSpPr>
          <p:nvPr>
            <p:ph type="ctrTitle"/>
          </p:nvPr>
        </p:nvSpPr>
        <p:spPr>
          <a:xfrm>
            <a:off x="6991350" y="2148840"/>
            <a:ext cx="4179570" cy="1715531"/>
          </a:xfrm>
        </p:spPr>
        <p:txBody>
          <a:bodyPr/>
          <a:lstStyle/>
          <a:p>
            <a:r>
              <a:rPr lang="en-US" dirty="0"/>
              <a:t>Presentation GOALS</a:t>
            </a:r>
          </a:p>
        </p:txBody>
      </p:sp>
    </p:spTree>
    <p:extLst>
      <p:ext uri="{BB962C8B-B14F-4D97-AF65-F5344CB8AC3E}">
        <p14:creationId xmlns:p14="http://schemas.microsoft.com/office/powerpoint/2010/main" val="37972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0014-73D5-419B-8867-972BB18D52D4}"/>
              </a:ext>
            </a:extLst>
          </p:cNvPr>
          <p:cNvSpPr>
            <a:spLocks noGrp="1"/>
          </p:cNvSpPr>
          <p:nvPr>
            <p:ph type="title"/>
          </p:nvPr>
        </p:nvSpPr>
        <p:spPr>
          <a:xfrm>
            <a:off x="2379253" y="354848"/>
            <a:ext cx="8976135" cy="1325563"/>
          </a:xfrm>
        </p:spPr>
        <p:txBody>
          <a:bodyPr/>
          <a:lstStyle/>
          <a:p>
            <a:pPr algn="ctr"/>
            <a:r>
              <a:rPr lang="en-US" b="1" cap="none" dirty="0"/>
              <a:t>One Formula for Constructing A Conference Abstract</a:t>
            </a:r>
          </a:p>
        </p:txBody>
      </p:sp>
      <p:sp>
        <p:nvSpPr>
          <p:cNvPr id="3" name="Text Placeholder 2">
            <a:extLst>
              <a:ext uri="{FF2B5EF4-FFF2-40B4-BE49-F238E27FC236}">
                <a16:creationId xmlns:a16="http://schemas.microsoft.com/office/drawing/2014/main" id="{A45AD8B9-3719-4696-A80F-16A618C5D134}"/>
              </a:ext>
            </a:extLst>
          </p:cNvPr>
          <p:cNvSpPr>
            <a:spLocks noGrp="1"/>
          </p:cNvSpPr>
          <p:nvPr>
            <p:ph type="body" idx="1"/>
          </p:nvPr>
        </p:nvSpPr>
        <p:spPr>
          <a:xfrm>
            <a:off x="2379253" y="1680411"/>
            <a:ext cx="9379670" cy="4087906"/>
          </a:xfrm>
        </p:spPr>
        <p:txBody>
          <a:bodyPr anchor="t" anchorCtr="0"/>
          <a:lstStyle/>
          <a:p>
            <a:pPr marL="457200" indent="-457200">
              <a:buFont typeface="+mj-lt"/>
              <a:buAutoNum type="arabicPeriod"/>
            </a:pPr>
            <a:r>
              <a:rPr lang="en-US" sz="2400" dirty="0"/>
              <a:t>State the broad policy process puzzle your research addresses;</a:t>
            </a:r>
          </a:p>
          <a:p>
            <a:pPr marL="457200" indent="-457200">
              <a:buFont typeface="+mj-lt"/>
              <a:buAutoNum type="arabicPeriod"/>
            </a:pPr>
            <a:r>
              <a:rPr lang="en-US" sz="2400" dirty="0"/>
              <a:t>State how extant research has sought to address this puzzle and outstanding research gap;</a:t>
            </a:r>
          </a:p>
          <a:p>
            <a:pPr marL="457200" indent="-457200">
              <a:buFont typeface="+mj-lt"/>
              <a:buAutoNum type="arabicPeriod"/>
            </a:pPr>
            <a:r>
              <a:rPr lang="en-US" sz="2400" dirty="0"/>
              <a:t>State how your research addresses the noted research gap; </a:t>
            </a:r>
          </a:p>
          <a:p>
            <a:pPr marL="457200" indent="-457200">
              <a:buFont typeface="+mj-lt"/>
              <a:buAutoNum type="arabicPeriod"/>
            </a:pPr>
            <a:r>
              <a:rPr lang="en-US" sz="2400" dirty="0"/>
              <a:t>State your specific research questions your paper answers; </a:t>
            </a:r>
          </a:p>
          <a:p>
            <a:pPr marL="457200" indent="-457200">
              <a:buFont typeface="+mj-lt"/>
              <a:buAutoNum type="arabicPeriod"/>
            </a:pPr>
            <a:r>
              <a:rPr lang="en-US" sz="2400" dirty="0"/>
              <a:t>Offers a brief description of case, research design, and data; </a:t>
            </a:r>
          </a:p>
          <a:p>
            <a:pPr marL="457200" indent="-457200">
              <a:buFont typeface="+mj-lt"/>
              <a:buAutoNum type="arabicPeriod"/>
            </a:pPr>
            <a:r>
              <a:rPr lang="en-US" sz="2400" dirty="0"/>
              <a:t>List 2-3 key findings (if you have them); </a:t>
            </a:r>
          </a:p>
          <a:p>
            <a:pPr marL="457200" indent="-457200">
              <a:buFont typeface="+mj-lt"/>
              <a:buAutoNum type="arabicPeriod"/>
            </a:pPr>
            <a:r>
              <a:rPr lang="en-US" sz="2400" dirty="0"/>
              <a:t>Briefly restate contribution to science and practice</a:t>
            </a:r>
          </a:p>
        </p:txBody>
      </p:sp>
      <p:sp>
        <p:nvSpPr>
          <p:cNvPr id="9" name="Slide Number Placeholder 8">
            <a:extLst>
              <a:ext uri="{FF2B5EF4-FFF2-40B4-BE49-F238E27FC236}">
                <a16:creationId xmlns:a16="http://schemas.microsoft.com/office/drawing/2014/main" id="{C396FFDC-ADE8-4009-A466-A81787258E8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3</a:t>
            </a:fld>
            <a:endParaRPr lang="en-US" dirty="0"/>
          </a:p>
        </p:txBody>
      </p:sp>
    </p:spTree>
    <p:extLst>
      <p:ext uri="{BB962C8B-B14F-4D97-AF65-F5344CB8AC3E}">
        <p14:creationId xmlns:p14="http://schemas.microsoft.com/office/powerpoint/2010/main" val="1663780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0014-73D5-419B-8867-972BB18D52D4}"/>
              </a:ext>
            </a:extLst>
          </p:cNvPr>
          <p:cNvSpPr>
            <a:spLocks noGrp="1"/>
          </p:cNvSpPr>
          <p:nvPr>
            <p:ph type="title"/>
          </p:nvPr>
        </p:nvSpPr>
        <p:spPr>
          <a:xfrm>
            <a:off x="2379253" y="354848"/>
            <a:ext cx="8976135" cy="1325563"/>
          </a:xfrm>
        </p:spPr>
        <p:txBody>
          <a:bodyPr/>
          <a:lstStyle/>
          <a:p>
            <a:pPr algn="ctr"/>
            <a:r>
              <a:rPr lang="en-US" b="1" cap="none" dirty="0"/>
              <a:t>One Formula for Constructing A Conference Abstract</a:t>
            </a:r>
          </a:p>
        </p:txBody>
      </p:sp>
      <p:sp>
        <p:nvSpPr>
          <p:cNvPr id="3" name="Text Placeholder 2">
            <a:extLst>
              <a:ext uri="{FF2B5EF4-FFF2-40B4-BE49-F238E27FC236}">
                <a16:creationId xmlns:a16="http://schemas.microsoft.com/office/drawing/2014/main" id="{A45AD8B9-3719-4696-A80F-16A618C5D134}"/>
              </a:ext>
            </a:extLst>
          </p:cNvPr>
          <p:cNvSpPr>
            <a:spLocks noGrp="1"/>
          </p:cNvSpPr>
          <p:nvPr>
            <p:ph type="body" idx="1"/>
          </p:nvPr>
        </p:nvSpPr>
        <p:spPr>
          <a:xfrm>
            <a:off x="2379253" y="1680411"/>
            <a:ext cx="9379670" cy="4087906"/>
          </a:xfrm>
        </p:spPr>
        <p:txBody>
          <a:bodyPr anchor="t" anchorCtr="0"/>
          <a:lstStyle/>
          <a:p>
            <a:pPr marL="457200" indent="-457200">
              <a:buFont typeface="+mj-lt"/>
              <a:buAutoNum type="arabicPeriod"/>
            </a:pPr>
            <a:r>
              <a:rPr lang="en-US" sz="2400" dirty="0"/>
              <a:t>State the broad policy process puzzle your research addresses;</a:t>
            </a:r>
          </a:p>
          <a:p>
            <a:pPr marL="457200" indent="-457200">
              <a:buFont typeface="+mj-lt"/>
              <a:buAutoNum type="arabicPeriod"/>
            </a:pPr>
            <a:r>
              <a:rPr lang="en-US" sz="2400" dirty="0"/>
              <a:t>State how extant research has sought to address this puzzle and outstanding research gap;</a:t>
            </a:r>
          </a:p>
          <a:p>
            <a:pPr marL="457200" indent="-457200">
              <a:buFont typeface="+mj-lt"/>
              <a:buAutoNum type="arabicPeriod"/>
            </a:pPr>
            <a:r>
              <a:rPr lang="en-US" sz="2400" dirty="0"/>
              <a:t>State how your research addresses the noted research gap; </a:t>
            </a:r>
          </a:p>
          <a:p>
            <a:pPr marL="457200" indent="-457200">
              <a:buFont typeface="+mj-lt"/>
              <a:buAutoNum type="arabicPeriod"/>
            </a:pPr>
            <a:r>
              <a:rPr lang="en-US" sz="2400" dirty="0"/>
              <a:t>State your specific research questions your paper answers; </a:t>
            </a:r>
          </a:p>
          <a:p>
            <a:pPr marL="457200" indent="-457200">
              <a:buFont typeface="+mj-lt"/>
              <a:buAutoNum type="arabicPeriod"/>
            </a:pPr>
            <a:r>
              <a:rPr lang="en-US" sz="2400" dirty="0"/>
              <a:t>Offers a brief description of case, research design, and data; </a:t>
            </a:r>
          </a:p>
          <a:p>
            <a:pPr marL="457200" indent="-457200">
              <a:buFont typeface="+mj-lt"/>
              <a:buAutoNum type="arabicPeriod"/>
            </a:pPr>
            <a:r>
              <a:rPr lang="en-US" sz="2400" dirty="0"/>
              <a:t>List 2-3 key findings (if you have them); </a:t>
            </a:r>
          </a:p>
          <a:p>
            <a:pPr marL="457200" indent="-457200">
              <a:buFont typeface="+mj-lt"/>
              <a:buAutoNum type="arabicPeriod"/>
            </a:pPr>
            <a:r>
              <a:rPr lang="en-US" sz="2400" dirty="0"/>
              <a:t>Briefly restate contribution to science and practice</a:t>
            </a:r>
          </a:p>
        </p:txBody>
      </p:sp>
      <p:sp>
        <p:nvSpPr>
          <p:cNvPr id="9" name="Slide Number Placeholder 8">
            <a:extLst>
              <a:ext uri="{FF2B5EF4-FFF2-40B4-BE49-F238E27FC236}">
                <a16:creationId xmlns:a16="http://schemas.microsoft.com/office/drawing/2014/main" id="{C396FFDC-ADE8-4009-A466-A81787258E8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a:t>
            </a:fld>
            <a:endParaRPr lang="en-US" dirty="0"/>
          </a:p>
        </p:txBody>
      </p:sp>
      <p:sp>
        <p:nvSpPr>
          <p:cNvPr id="4" name="Isosceles Triangle 3">
            <a:extLst>
              <a:ext uri="{FF2B5EF4-FFF2-40B4-BE49-F238E27FC236}">
                <a16:creationId xmlns:a16="http://schemas.microsoft.com/office/drawing/2014/main" id="{812CC1F1-8D31-48F8-D918-09E2363BC2D1}"/>
              </a:ext>
            </a:extLst>
          </p:cNvPr>
          <p:cNvSpPr/>
          <p:nvPr/>
        </p:nvSpPr>
        <p:spPr>
          <a:xfrm rot="10800000">
            <a:off x="385480" y="2017058"/>
            <a:ext cx="1577790" cy="2043954"/>
          </a:xfrm>
          <a:prstGeom prst="triangl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F9C1ECCF-2144-08E6-6584-00B7F86CC241}"/>
              </a:ext>
            </a:extLst>
          </p:cNvPr>
          <p:cNvSpPr/>
          <p:nvPr/>
        </p:nvSpPr>
        <p:spPr>
          <a:xfrm>
            <a:off x="385480" y="5881596"/>
            <a:ext cx="1577790" cy="295086"/>
          </a:xfrm>
          <a:prstGeom prst="triangl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D5514335-3BDA-A26B-8690-08E62BEFAFF2}"/>
              </a:ext>
            </a:extLst>
          </p:cNvPr>
          <p:cNvCxnSpPr>
            <a:cxnSpLocks/>
            <a:stCxn id="4" idx="0"/>
            <a:endCxn id="5" idx="0"/>
          </p:cNvCxnSpPr>
          <p:nvPr/>
        </p:nvCxnSpPr>
        <p:spPr>
          <a:xfrm>
            <a:off x="1174375" y="4061012"/>
            <a:ext cx="0" cy="182058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800A1F00-BE70-F9F5-979B-4F4165B407EC}"/>
              </a:ext>
            </a:extLst>
          </p:cNvPr>
          <p:cNvSpPr txBox="1">
            <a:spLocks/>
          </p:cNvSpPr>
          <p:nvPr/>
        </p:nvSpPr>
        <p:spPr>
          <a:xfrm>
            <a:off x="277906" y="1613646"/>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BROAD</a:t>
            </a:r>
          </a:p>
        </p:txBody>
      </p:sp>
      <p:sp>
        <p:nvSpPr>
          <p:cNvPr id="13" name="Text Placeholder 2">
            <a:extLst>
              <a:ext uri="{FF2B5EF4-FFF2-40B4-BE49-F238E27FC236}">
                <a16:creationId xmlns:a16="http://schemas.microsoft.com/office/drawing/2014/main" id="{16BA8050-24BA-60F6-7574-AFFF8ED72911}"/>
              </a:ext>
            </a:extLst>
          </p:cNvPr>
          <p:cNvSpPr txBox="1">
            <a:spLocks/>
          </p:cNvSpPr>
          <p:nvPr/>
        </p:nvSpPr>
        <p:spPr>
          <a:xfrm>
            <a:off x="277906" y="6185648"/>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BROAD</a:t>
            </a:r>
          </a:p>
        </p:txBody>
      </p:sp>
      <p:sp>
        <p:nvSpPr>
          <p:cNvPr id="15" name="Text Placeholder 2">
            <a:extLst>
              <a:ext uri="{FF2B5EF4-FFF2-40B4-BE49-F238E27FC236}">
                <a16:creationId xmlns:a16="http://schemas.microsoft.com/office/drawing/2014/main" id="{5D1E7795-630E-2710-40E5-C4792483664D}"/>
              </a:ext>
            </a:extLst>
          </p:cNvPr>
          <p:cNvSpPr txBox="1">
            <a:spLocks/>
          </p:cNvSpPr>
          <p:nvPr/>
        </p:nvSpPr>
        <p:spPr>
          <a:xfrm>
            <a:off x="277904" y="4042707"/>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SPECIFIC</a:t>
            </a:r>
          </a:p>
        </p:txBody>
      </p:sp>
    </p:spTree>
    <p:extLst>
      <p:ext uri="{BB962C8B-B14F-4D97-AF65-F5344CB8AC3E}">
        <p14:creationId xmlns:p14="http://schemas.microsoft.com/office/powerpoint/2010/main" val="264634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
            <a:extLst>
              <a:ext uri="{FF2B5EF4-FFF2-40B4-BE49-F238E27FC236}">
                <a16:creationId xmlns:a16="http://schemas.microsoft.com/office/drawing/2014/main" id="{F4DFB048-F553-DF6C-9E38-6BA7ED344C87}"/>
              </a:ext>
            </a:extLst>
          </p:cNvPr>
          <p:cNvSpPr txBox="1">
            <a:spLocks/>
          </p:cNvSpPr>
          <p:nvPr/>
        </p:nvSpPr>
        <p:spPr>
          <a:xfrm>
            <a:off x="791853" y="2554664"/>
            <a:ext cx="11133054" cy="3327661"/>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a:t>The formal engagement of diverse stakeholder groups in environmental policy design and implementation is increasingly common.</a:t>
            </a:r>
          </a:p>
        </p:txBody>
      </p:sp>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1. What is the broad policy process puzzle your research addresses?</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142942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
            <a:extLst>
              <a:ext uri="{FF2B5EF4-FFF2-40B4-BE49-F238E27FC236}">
                <a16:creationId xmlns:a16="http://schemas.microsoft.com/office/drawing/2014/main" id="{F4DFB048-F553-DF6C-9E38-6BA7ED344C87}"/>
              </a:ext>
            </a:extLst>
          </p:cNvPr>
          <p:cNvSpPr txBox="1">
            <a:spLocks/>
          </p:cNvSpPr>
          <p:nvPr/>
        </p:nvSpPr>
        <p:spPr>
          <a:xfrm>
            <a:off x="791853" y="2554664"/>
            <a:ext cx="11133054" cy="3327661"/>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a:t>The formal engagement of </a:t>
            </a:r>
            <a:r>
              <a:rPr lang="en-US" sz="2400" b="1" dirty="0"/>
              <a:t>diverse stakeholder groups</a:t>
            </a:r>
            <a:r>
              <a:rPr lang="en-US" sz="2400" dirty="0"/>
              <a:t> in </a:t>
            </a:r>
            <a:r>
              <a:rPr lang="en-US" sz="2400" b="1" dirty="0"/>
              <a:t>environmental policy design and implementation </a:t>
            </a:r>
            <a:r>
              <a:rPr lang="en-US" sz="2400" dirty="0"/>
              <a:t>is increasingly common.</a:t>
            </a:r>
          </a:p>
        </p:txBody>
      </p:sp>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1. What is the broad policy process puzzle your research addresses?</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6</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3948291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2. How does extant research has sought to address this puzzle and outstanding research gap?</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While engaging diverse stakeholders in common fora can help address complex environmental dilemmas insofar as different stakeholders have varying perspectives and resources to contribute to the policy process, this same variance can lead to intractable conflicts that can stymie policy progress. Policy scholars have developed a variety of conceptual approaches to understand conflict in the policy process. While policy conflict can materialize in the way that stakeholders interact with one another, few scholars have applied extant conceptual approaches to understand how policy conflicts are reflected in interpersonal communications among diverse stakeholders.</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7</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1655106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2. How Has extant research sought to address this puzzle and outstanding research gap?</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While engaging diverse stakeholders in common fora can help address complex environmental dilemmas insofar as different stakeholders have varying perspectives and resources to contribute to the policy process, this same variance can lead to intractable conflicts that can stymie policy progress. Policy scholars have developed a variety of conceptual approaches to understand conflict in the policy process. </a:t>
            </a:r>
            <a:r>
              <a:rPr lang="en-US" sz="2400" b="1" dirty="0"/>
              <a:t>While policy conflict can materialize in the way that stakeholders interact with one another, few scholars have applied extant conceptual approaches to understand how policy conflicts are reflected in interpersonal communications among diverse stakeholders.</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8</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3059983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3. How does your research address the noted research gap?</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In this paper, we use the Policy Conflict Framework and computational text analysis tools to study conflict in a collaborative governance forum called an environmental justice council. </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9</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103614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4. What are the specific research questions your paper answers?</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We assess: (</a:t>
            </a:r>
            <a:r>
              <a:rPr lang="en-US" sz="2400" dirty="0" err="1"/>
              <a:t>i</a:t>
            </a:r>
            <a:r>
              <a:rPr lang="en-US" sz="2400" dirty="0"/>
              <a:t>) the extent and severity of policy conflict observed among council participants; (ii) patterns in policy conflict over time; and (iii) the association between actor-level attributes and change the in conflict over time. </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10</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3502332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5. What is the case, research design, and data?</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Drawing on the Policy Conflict Framework for conceptual guidance, we use the communication recorded in a state-mandated, environmental justice council’s meeting minutes to temporally explore the association between policy conflict and attributes of the policy actors (e.g., sectoral affiliation and interpersonal attributes). In this way, our Hurdle Poisson Mixed Effects Model engages not only the influence of diverse actors but also the influence of repeated interactions over time in action situations using a random effects model. </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11</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189069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5. What is the </a:t>
            </a:r>
            <a:r>
              <a:rPr lang="en-US" b="1" dirty="0">
                <a:solidFill>
                  <a:srgbClr val="FF0000"/>
                </a:solidFill>
              </a:rPr>
              <a:t>case</a:t>
            </a:r>
            <a:r>
              <a:rPr lang="en-US" b="1" dirty="0"/>
              <a:t>, </a:t>
            </a:r>
            <a:r>
              <a:rPr lang="en-US" b="1" dirty="0">
                <a:solidFill>
                  <a:srgbClr val="0070C0"/>
                </a:solidFill>
              </a:rPr>
              <a:t>research design</a:t>
            </a:r>
            <a:r>
              <a:rPr lang="en-US" b="1" dirty="0"/>
              <a:t>, and </a:t>
            </a:r>
            <a:r>
              <a:rPr lang="en-US" b="1" dirty="0">
                <a:solidFill>
                  <a:srgbClr val="FFC000"/>
                </a:solidFill>
              </a:rPr>
              <a:t>data</a:t>
            </a:r>
            <a:r>
              <a:rPr lang="en-US" b="1" dirty="0"/>
              <a:t>?</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Drawing on the Policy Conflict Framework for conceptual guidance, we use the </a:t>
            </a:r>
            <a:r>
              <a:rPr lang="en-US" sz="2400" dirty="0">
                <a:solidFill>
                  <a:srgbClr val="FFC000"/>
                </a:solidFill>
              </a:rPr>
              <a:t>communication recorded </a:t>
            </a:r>
            <a:r>
              <a:rPr lang="en-US" sz="2400" dirty="0"/>
              <a:t>in a </a:t>
            </a:r>
            <a:r>
              <a:rPr lang="en-US" sz="2400" dirty="0">
                <a:solidFill>
                  <a:srgbClr val="0070C0"/>
                </a:solidFill>
              </a:rPr>
              <a:t>state-mandated, environmental justice council’s</a:t>
            </a:r>
            <a:r>
              <a:rPr lang="en-US" sz="2400" dirty="0"/>
              <a:t> </a:t>
            </a:r>
            <a:r>
              <a:rPr lang="en-US" sz="2400" dirty="0">
                <a:solidFill>
                  <a:srgbClr val="FFC000"/>
                </a:solidFill>
              </a:rPr>
              <a:t>meeting minutes</a:t>
            </a:r>
            <a:r>
              <a:rPr lang="en-US" sz="2400" dirty="0"/>
              <a:t> to temporally explore the association between policy conflict and attributes of the policy actors (e.g., sectoral affiliation and interpersonal attributes). In this way, our </a:t>
            </a:r>
            <a:r>
              <a:rPr lang="en-US" sz="2400" dirty="0">
                <a:solidFill>
                  <a:srgbClr val="FF0000"/>
                </a:solidFill>
              </a:rPr>
              <a:t>Hurdle Poisson Mixed Effects Model </a:t>
            </a:r>
            <a:r>
              <a:rPr lang="en-US" sz="2400" dirty="0"/>
              <a:t>engages not only the influence of diverse actors but also the influence of repeated interactions over time in action situations </a:t>
            </a:r>
            <a:r>
              <a:rPr lang="en-US" sz="2400" dirty="0">
                <a:solidFill>
                  <a:srgbClr val="FF0000"/>
                </a:solidFill>
              </a:rPr>
              <a:t>using a random effects model</a:t>
            </a:r>
            <a:r>
              <a:rPr lang="en-US" sz="2400" dirty="0"/>
              <a:t>. </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12</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111211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6. What are 2-3 key findings?</a:t>
            </a:r>
            <a:br>
              <a:rPr lang="en-US" b="1" dirty="0"/>
            </a:br>
            <a:r>
              <a:rPr lang="en-US" b="1" dirty="0"/>
              <a:t>(if you have them)</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The results suggest: (1) a clear temporal pattern of conflict is not detected, (2) actors making statements to ‘authority members’ are more likely to make a greater number of conflict statements, and (3) there are differential conflict outcomes between Government Actors and Appointed Citizen actors.</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13</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3143323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85156" y="892177"/>
            <a:ext cx="8421688" cy="1325563"/>
          </a:xfrm>
        </p:spPr>
        <p:txBody>
          <a:bodyPr/>
          <a:lstStyle/>
          <a:p>
            <a:r>
              <a:rPr lang="en-US" b="1" dirty="0"/>
              <a:t>7. Briefly, how does your research contribute to literature broadly?</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791853" y="2554664"/>
            <a:ext cx="11133054" cy="3327661"/>
          </a:xfrm>
        </p:spPr>
        <p:txBody>
          <a:bodyPr anchor="t" anchorCtr="0"/>
          <a:lstStyle/>
          <a:p>
            <a:r>
              <a:rPr lang="en-US" sz="2400" dirty="0"/>
              <a:t>Our paper contributes to the study of the public policy process and collaborative governance, drawing attention to how conflict materializes in a collaborative forum engaged in policymaking.</a:t>
            </a:r>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14</a:t>
            </a:fld>
            <a:endParaRPr lang="en-US" dirty="0"/>
          </a:p>
        </p:txBody>
      </p:sp>
      <p:sp>
        <p:nvSpPr>
          <p:cNvPr id="22" name="Footer Placeholder 4">
            <a:extLst>
              <a:ext uri="{FF2B5EF4-FFF2-40B4-BE49-F238E27FC236}">
                <a16:creationId xmlns:a16="http://schemas.microsoft.com/office/drawing/2014/main" id="{A0E31FB2-E6E7-8F91-73FE-7F47D8A678E0}"/>
              </a:ext>
            </a:extLst>
          </p:cNvPr>
          <p:cNvSpPr>
            <a:spLocks noGrp="1"/>
          </p:cNvSpPr>
          <p:nvPr>
            <p:ph type="ftr" sz="quarter" idx="11"/>
          </p:nvPr>
        </p:nvSpPr>
        <p:spPr>
          <a:xfrm>
            <a:off x="122547" y="6356350"/>
            <a:ext cx="10812545" cy="365125"/>
          </a:xfrm>
        </p:spPr>
        <p:txBody>
          <a:bodyPr/>
          <a:lstStyle/>
          <a:p>
            <a:r>
              <a:rPr lang="en-US" sz="1200" dirty="0"/>
              <a:t>Ambrose, Kim, and </a:t>
            </a:r>
            <a:r>
              <a:rPr lang="en-US" sz="1200" dirty="0" err="1"/>
              <a:t>Siddiki</a:t>
            </a:r>
            <a:r>
              <a:rPr lang="en-US" sz="1200" dirty="0"/>
              <a:t> (Under Review) </a:t>
            </a:r>
            <a:r>
              <a:rPr lang="en-US" sz="1200" i="1" dirty="0"/>
              <a:t>Evaluating Conflict in Collaborative Environmental Governance: A Study of Environmental Justice Councils</a:t>
            </a:r>
            <a:r>
              <a:rPr lang="en-US" sz="1200" dirty="0"/>
              <a:t>. </a:t>
            </a:r>
          </a:p>
        </p:txBody>
      </p:sp>
    </p:spTree>
    <p:extLst>
      <p:ext uri="{BB962C8B-B14F-4D97-AF65-F5344CB8AC3E}">
        <p14:creationId xmlns:p14="http://schemas.microsoft.com/office/powerpoint/2010/main" val="3840794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0014-73D5-419B-8867-972BB18D52D4}"/>
              </a:ext>
            </a:extLst>
          </p:cNvPr>
          <p:cNvSpPr>
            <a:spLocks noGrp="1"/>
          </p:cNvSpPr>
          <p:nvPr>
            <p:ph type="title"/>
          </p:nvPr>
        </p:nvSpPr>
        <p:spPr>
          <a:xfrm>
            <a:off x="2379253" y="354848"/>
            <a:ext cx="8976135" cy="1325563"/>
          </a:xfrm>
        </p:spPr>
        <p:txBody>
          <a:bodyPr/>
          <a:lstStyle/>
          <a:p>
            <a:pPr algn="ctr"/>
            <a:r>
              <a:rPr lang="en-US" b="1" cap="none" dirty="0"/>
              <a:t>One Formula for Constructing A Conference Abstract</a:t>
            </a:r>
          </a:p>
        </p:txBody>
      </p:sp>
      <p:sp>
        <p:nvSpPr>
          <p:cNvPr id="3" name="Text Placeholder 2">
            <a:extLst>
              <a:ext uri="{FF2B5EF4-FFF2-40B4-BE49-F238E27FC236}">
                <a16:creationId xmlns:a16="http://schemas.microsoft.com/office/drawing/2014/main" id="{A45AD8B9-3719-4696-A80F-16A618C5D134}"/>
              </a:ext>
            </a:extLst>
          </p:cNvPr>
          <p:cNvSpPr>
            <a:spLocks noGrp="1"/>
          </p:cNvSpPr>
          <p:nvPr>
            <p:ph type="body" idx="1"/>
          </p:nvPr>
        </p:nvSpPr>
        <p:spPr>
          <a:xfrm>
            <a:off x="2379253" y="1680411"/>
            <a:ext cx="9379670" cy="4087906"/>
          </a:xfrm>
        </p:spPr>
        <p:txBody>
          <a:bodyPr anchor="t" anchorCtr="0"/>
          <a:lstStyle/>
          <a:p>
            <a:pPr marL="457200" indent="-457200">
              <a:buFont typeface="+mj-lt"/>
              <a:buAutoNum type="arabicPeriod"/>
            </a:pPr>
            <a:r>
              <a:rPr lang="en-US" sz="2400" dirty="0"/>
              <a:t>State the broad policy process puzzle your research addresses;</a:t>
            </a:r>
          </a:p>
          <a:p>
            <a:pPr marL="457200" indent="-457200">
              <a:buFont typeface="+mj-lt"/>
              <a:buAutoNum type="arabicPeriod"/>
            </a:pPr>
            <a:r>
              <a:rPr lang="en-US" sz="2400" dirty="0"/>
              <a:t>State how extant research has sought to address this puzzle and outstanding research gap;</a:t>
            </a:r>
          </a:p>
          <a:p>
            <a:pPr marL="457200" indent="-457200">
              <a:buFont typeface="+mj-lt"/>
              <a:buAutoNum type="arabicPeriod"/>
            </a:pPr>
            <a:r>
              <a:rPr lang="en-US" sz="2400" dirty="0"/>
              <a:t>State how your research addresses the noted research gap; </a:t>
            </a:r>
          </a:p>
          <a:p>
            <a:pPr marL="457200" indent="-457200">
              <a:buFont typeface="+mj-lt"/>
              <a:buAutoNum type="arabicPeriod"/>
            </a:pPr>
            <a:r>
              <a:rPr lang="en-US" sz="2400" dirty="0"/>
              <a:t>State your specific research questions your paper answers; </a:t>
            </a:r>
          </a:p>
          <a:p>
            <a:pPr marL="457200" indent="-457200">
              <a:buFont typeface="+mj-lt"/>
              <a:buAutoNum type="arabicPeriod"/>
            </a:pPr>
            <a:r>
              <a:rPr lang="en-US" sz="2400" dirty="0"/>
              <a:t>Offers a brief description of case, research design, and data; </a:t>
            </a:r>
          </a:p>
          <a:p>
            <a:pPr marL="457200" indent="-457200">
              <a:buFont typeface="+mj-lt"/>
              <a:buAutoNum type="arabicPeriod"/>
            </a:pPr>
            <a:r>
              <a:rPr lang="en-US" sz="2400" dirty="0"/>
              <a:t>List 2-3 key findings (if you have them); </a:t>
            </a:r>
          </a:p>
          <a:p>
            <a:pPr marL="457200" indent="-457200">
              <a:buFont typeface="+mj-lt"/>
              <a:buAutoNum type="arabicPeriod"/>
            </a:pPr>
            <a:r>
              <a:rPr lang="en-US" sz="2400" dirty="0"/>
              <a:t>Briefly restate contribution to science and practice</a:t>
            </a:r>
          </a:p>
        </p:txBody>
      </p:sp>
      <p:sp>
        <p:nvSpPr>
          <p:cNvPr id="9" name="Slide Number Placeholder 8">
            <a:extLst>
              <a:ext uri="{FF2B5EF4-FFF2-40B4-BE49-F238E27FC236}">
                <a16:creationId xmlns:a16="http://schemas.microsoft.com/office/drawing/2014/main" id="{C396FFDC-ADE8-4009-A466-A81787258E8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15</a:t>
            </a:fld>
            <a:endParaRPr lang="en-US" dirty="0"/>
          </a:p>
        </p:txBody>
      </p:sp>
      <p:sp>
        <p:nvSpPr>
          <p:cNvPr id="4" name="Isosceles Triangle 3">
            <a:extLst>
              <a:ext uri="{FF2B5EF4-FFF2-40B4-BE49-F238E27FC236}">
                <a16:creationId xmlns:a16="http://schemas.microsoft.com/office/drawing/2014/main" id="{812CC1F1-8D31-48F8-D918-09E2363BC2D1}"/>
              </a:ext>
            </a:extLst>
          </p:cNvPr>
          <p:cNvSpPr/>
          <p:nvPr/>
        </p:nvSpPr>
        <p:spPr>
          <a:xfrm rot="10800000">
            <a:off x="385480" y="2017058"/>
            <a:ext cx="1577790" cy="2043954"/>
          </a:xfrm>
          <a:prstGeom prst="triangl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F9C1ECCF-2144-08E6-6584-00B7F86CC241}"/>
              </a:ext>
            </a:extLst>
          </p:cNvPr>
          <p:cNvSpPr/>
          <p:nvPr/>
        </p:nvSpPr>
        <p:spPr>
          <a:xfrm>
            <a:off x="385480" y="5881596"/>
            <a:ext cx="1577790" cy="295086"/>
          </a:xfrm>
          <a:prstGeom prst="triangl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D5514335-3BDA-A26B-8690-08E62BEFAFF2}"/>
              </a:ext>
            </a:extLst>
          </p:cNvPr>
          <p:cNvCxnSpPr>
            <a:cxnSpLocks/>
            <a:stCxn id="4" idx="0"/>
            <a:endCxn id="5" idx="0"/>
          </p:cNvCxnSpPr>
          <p:nvPr/>
        </p:nvCxnSpPr>
        <p:spPr>
          <a:xfrm>
            <a:off x="1174375" y="4061012"/>
            <a:ext cx="0" cy="182058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800A1F00-BE70-F9F5-979B-4F4165B407EC}"/>
              </a:ext>
            </a:extLst>
          </p:cNvPr>
          <p:cNvSpPr txBox="1">
            <a:spLocks/>
          </p:cNvSpPr>
          <p:nvPr/>
        </p:nvSpPr>
        <p:spPr>
          <a:xfrm>
            <a:off x="277906" y="1613646"/>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BROAD</a:t>
            </a:r>
          </a:p>
        </p:txBody>
      </p:sp>
      <p:sp>
        <p:nvSpPr>
          <p:cNvPr id="13" name="Text Placeholder 2">
            <a:extLst>
              <a:ext uri="{FF2B5EF4-FFF2-40B4-BE49-F238E27FC236}">
                <a16:creationId xmlns:a16="http://schemas.microsoft.com/office/drawing/2014/main" id="{16BA8050-24BA-60F6-7574-AFFF8ED72911}"/>
              </a:ext>
            </a:extLst>
          </p:cNvPr>
          <p:cNvSpPr txBox="1">
            <a:spLocks/>
          </p:cNvSpPr>
          <p:nvPr/>
        </p:nvSpPr>
        <p:spPr>
          <a:xfrm>
            <a:off x="277906" y="6185648"/>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BROAD</a:t>
            </a:r>
          </a:p>
        </p:txBody>
      </p:sp>
      <p:sp>
        <p:nvSpPr>
          <p:cNvPr id="15" name="Text Placeholder 2">
            <a:extLst>
              <a:ext uri="{FF2B5EF4-FFF2-40B4-BE49-F238E27FC236}">
                <a16:creationId xmlns:a16="http://schemas.microsoft.com/office/drawing/2014/main" id="{5D1E7795-630E-2710-40E5-C4792483664D}"/>
              </a:ext>
            </a:extLst>
          </p:cNvPr>
          <p:cNvSpPr txBox="1">
            <a:spLocks/>
          </p:cNvSpPr>
          <p:nvPr/>
        </p:nvSpPr>
        <p:spPr>
          <a:xfrm>
            <a:off x="277904" y="4042707"/>
            <a:ext cx="1792941" cy="403411"/>
          </a:xfrm>
          <a:prstGeom prst="rect">
            <a:avLst/>
          </a:prstGeom>
          <a:solidFill>
            <a:schemeClr val="bg1"/>
          </a:solidFill>
          <a:ln w="57150">
            <a:solidFill>
              <a:schemeClr val="tx1"/>
            </a:solidFill>
          </a:ln>
        </p:spPr>
        <p:txBody>
          <a:bodyPr vert="horz" lIns="91440" tIns="45720" rIns="91440" bIns="4572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dirty="0"/>
              <a:t>SPECIFIC</a:t>
            </a:r>
          </a:p>
        </p:txBody>
      </p:sp>
    </p:spTree>
    <p:extLst>
      <p:ext uri="{BB962C8B-B14F-4D97-AF65-F5344CB8AC3E}">
        <p14:creationId xmlns:p14="http://schemas.microsoft.com/office/powerpoint/2010/main" val="3843838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892835" y="363263"/>
            <a:ext cx="8421688" cy="1325563"/>
          </a:xfrm>
        </p:spPr>
        <p:txBody>
          <a:bodyPr/>
          <a:lstStyle/>
          <a:p>
            <a:r>
              <a:rPr lang="en-US" b="1" dirty="0"/>
              <a:t>Additional Things to consider</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1246095" y="1416150"/>
            <a:ext cx="10107705" cy="4787426"/>
          </a:xfrm>
        </p:spPr>
        <p:txBody>
          <a:bodyPr anchor="t" anchorCtr="0"/>
          <a:lstStyle/>
          <a:p>
            <a:pPr algn="ctr"/>
            <a:r>
              <a:rPr lang="en-US" sz="2400" dirty="0"/>
              <a:t>Your abstract should highlight how it fits into the conference.</a:t>
            </a:r>
          </a:p>
          <a:p>
            <a:pPr algn="ctr"/>
            <a:r>
              <a:rPr lang="en-US" sz="2400" b="1" dirty="0"/>
              <a:t>How does your work engage themes of the conference, the section to which you are applying, or even the panel on which you would like to see yourself?</a:t>
            </a:r>
          </a:p>
          <a:p>
            <a:pPr algn="ctr"/>
            <a:r>
              <a:rPr lang="en-US" sz="900" b="1" dirty="0"/>
              <a:t> </a:t>
            </a:r>
          </a:p>
          <a:p>
            <a:r>
              <a:rPr lang="en-US" sz="2400" b="1" dirty="0"/>
              <a:t>In our abstract we highlight:</a:t>
            </a:r>
          </a:p>
          <a:p>
            <a:pPr marL="457200" indent="-457200">
              <a:buAutoNum type="arabicPeriod"/>
            </a:pPr>
            <a:r>
              <a:rPr lang="en-US" sz="2400" b="1" dirty="0"/>
              <a:t>Policy Process: </a:t>
            </a:r>
            <a:r>
              <a:rPr lang="en-US" sz="2400" dirty="0"/>
              <a:t>“…varying perspectives and resources to contribute to the </a:t>
            </a:r>
            <a:r>
              <a:rPr lang="en-US" sz="2400" i="1" dirty="0"/>
              <a:t>policy process</a:t>
            </a:r>
            <a:r>
              <a:rPr lang="en-US" sz="2400" dirty="0"/>
              <a:t>…”</a:t>
            </a:r>
          </a:p>
          <a:p>
            <a:pPr marL="457200" indent="-457200">
              <a:buFont typeface="Arial" panose="020B0604020202020204" pitchFamily="34" charset="0"/>
              <a:buAutoNum type="arabicPeriod"/>
            </a:pPr>
            <a:r>
              <a:rPr lang="en-US" sz="2400" b="1" dirty="0"/>
              <a:t>A Policy Process Framework: </a:t>
            </a:r>
            <a:r>
              <a:rPr lang="en-US" sz="2400" dirty="0"/>
              <a:t>“Drawing on the </a:t>
            </a:r>
            <a:r>
              <a:rPr lang="en-US" sz="2400" i="1" dirty="0"/>
              <a:t>Policy Conflict Framework</a:t>
            </a:r>
            <a:r>
              <a:rPr lang="en-US" sz="2400" dirty="0"/>
              <a:t> for conceptual guidance…”</a:t>
            </a:r>
          </a:p>
          <a:p>
            <a:pPr marL="457200" indent="-457200">
              <a:buFont typeface="Arial" panose="020B0604020202020204" pitchFamily="34" charset="0"/>
              <a:buAutoNum type="arabicPeriod"/>
            </a:pPr>
            <a:r>
              <a:rPr lang="en-US" sz="2400" b="1" dirty="0"/>
              <a:t>Common Themes of Policy Process: </a:t>
            </a:r>
            <a:r>
              <a:rPr lang="en-US" sz="2400" dirty="0"/>
              <a:t>Environmental Dilemmas, Diverse Stakeholder Engagement; Conflict</a:t>
            </a:r>
          </a:p>
          <a:p>
            <a:endParaRPr lang="en-US" sz="2400" dirty="0"/>
          </a:p>
          <a:p>
            <a:endParaRPr lang="en-US" sz="2400" b="1" dirty="0"/>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16</a:t>
            </a:fld>
            <a:endParaRPr lang="en-US" dirty="0"/>
          </a:p>
        </p:txBody>
      </p:sp>
    </p:spTree>
    <p:extLst>
      <p:ext uri="{BB962C8B-B14F-4D97-AF65-F5344CB8AC3E}">
        <p14:creationId xmlns:p14="http://schemas.microsoft.com/office/powerpoint/2010/main" val="520205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4267200" y="1615736"/>
            <a:ext cx="4179570" cy="1524735"/>
          </a:xfrm>
        </p:spPr>
        <p:txBody>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type="subTitle" idx="1"/>
          </p:nvPr>
        </p:nvSpPr>
        <p:spPr>
          <a:xfrm>
            <a:off x="4267199" y="3238103"/>
            <a:ext cx="6234261" cy="1371997"/>
          </a:xfrm>
        </p:spPr>
        <p:txBody>
          <a:bodyPr>
            <a:normAutofit/>
          </a:bodyPr>
          <a:lstStyle/>
          <a:p>
            <a:pPr>
              <a:lnSpc>
                <a:spcPct val="100000"/>
              </a:lnSpc>
              <a:spcBef>
                <a:spcPts val="0"/>
              </a:spcBef>
            </a:pPr>
            <a:r>
              <a:rPr lang="en-US" b="1" dirty="0"/>
              <a:t>Graham Ambrose</a:t>
            </a:r>
          </a:p>
          <a:p>
            <a:pPr>
              <a:lnSpc>
                <a:spcPct val="100000"/>
              </a:lnSpc>
              <a:spcBef>
                <a:spcPts val="0"/>
              </a:spcBef>
            </a:pPr>
            <a:r>
              <a:rPr lang="en-US" dirty="0"/>
              <a:t>Syracuse University – Center for Policy Design and Governance</a:t>
            </a:r>
          </a:p>
          <a:p>
            <a:pPr>
              <a:lnSpc>
                <a:spcPct val="100000"/>
              </a:lnSpc>
              <a:spcBef>
                <a:spcPts val="0"/>
              </a:spcBef>
            </a:pPr>
            <a:endParaRPr lang="en-US" dirty="0"/>
          </a:p>
          <a:p>
            <a:pPr>
              <a:lnSpc>
                <a:spcPct val="100000"/>
              </a:lnSpc>
              <a:spcBef>
                <a:spcPts val="0"/>
              </a:spcBef>
            </a:pPr>
            <a:r>
              <a:rPr lang="en-US" dirty="0"/>
              <a:t>grambros@syr.edu</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9579428" y="6356350"/>
            <a:ext cx="1774371" cy="365125"/>
          </a:xfrm>
        </p:spPr>
        <p:txBody>
          <a:bodyPr/>
          <a:lstStyle/>
          <a:p>
            <a:fld id="{A49DFD55-3C28-40EF-9E31-A92D2E4017FF}" type="slidenum">
              <a:rPr lang="en-US" smtClean="0"/>
              <a:pPr/>
              <a:t>17</a:t>
            </a:fld>
            <a:endParaRPr lang="en-US" dirty="0"/>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67328976 Minimalist presentation_Win32_v3" id="{68F91E1F-47E3-4784-97BA-A7779D45FCD8}" vid="{DD4A590D-E633-4E0F-B7C2-7C0F99B0E2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D6CD170-8994-4B78-9EA8-2A6D16DEF2E0}">
  <ds:schemaRefs>
    <ds:schemaRef ds:uri="http://schemas.microsoft.com/sharepoint/v3/contenttype/forms"/>
  </ds:schemaRefs>
</ds:datastoreItem>
</file>

<file path=customXml/itemProps2.xml><?xml version="1.0" encoding="utf-8"?>
<ds:datastoreItem xmlns:ds="http://schemas.openxmlformats.org/officeDocument/2006/customXml" ds:itemID="{29871E02-0625-4B19-9E83-24FAEB4AA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C4DF17-F044-499E-9F05-A29D5AD84F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{B371908B-095C-4123-ABAF-134BD6DD8CBE}tf67328976_win32</Template>
  <TotalTime>126</TotalTime>
  <Words>1330</Words>
  <Application>Microsoft Office PowerPoint</Application>
  <PresentationFormat>Widescreen</PresentationFormat>
  <Paragraphs>91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Tenorite</vt:lpstr>
      <vt:lpstr>Office Theme</vt:lpstr>
      <vt:lpstr>One ‘Formula’ for Writing Conference Abstracts</vt:lpstr>
      <vt:lpstr>Presentation GOALS</vt:lpstr>
      <vt:lpstr>One Formula for Constructing A Conference Abstract</vt:lpstr>
      <vt:lpstr>One Formula for Constructing A Conference Abstract</vt:lpstr>
      <vt:lpstr>1. What is the broad policy process puzzle your research addresses?</vt:lpstr>
      <vt:lpstr>1. What is the broad policy process puzzle your research addresses?</vt:lpstr>
      <vt:lpstr>2. How does extant research has sought to address this puzzle and outstanding research gap?</vt:lpstr>
      <vt:lpstr>2. How Has extant research sought to address this puzzle and outstanding research gap?</vt:lpstr>
      <vt:lpstr>3. How does your research address the noted research gap?</vt:lpstr>
      <vt:lpstr>4. What are the specific research questions your paper answers?</vt:lpstr>
      <vt:lpstr>5. What is the case, research design, and data?</vt:lpstr>
      <vt:lpstr>5. What is the case, research design, and data?</vt:lpstr>
      <vt:lpstr>6. What are 2-3 key findings? (if you have them)</vt:lpstr>
      <vt:lpstr>7. Briefly, how does your research contribute to literature broadly?</vt:lpstr>
      <vt:lpstr>One Formula for Constructing A Conference Abstract</vt:lpstr>
      <vt:lpstr>Additional Things to consider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‘Formula’ for Writing Conference Abstracts</dc:title>
  <dc:creator>Graham Ambrose</dc:creator>
  <cp:lastModifiedBy>Graham Ambrose</cp:lastModifiedBy>
  <cp:revision>8</cp:revision>
  <dcterms:created xsi:type="dcterms:W3CDTF">2023-09-11T13:16:03Z</dcterms:created>
  <dcterms:modified xsi:type="dcterms:W3CDTF">2023-09-19T13:49:03Z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